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</p:sldIdLst>
  <p:sldSz cx="28800425" cy="3060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8"/>
    <a:srgbClr val="014289"/>
    <a:srgbClr val="BFE2E0"/>
    <a:srgbClr val="99C2CE"/>
    <a:srgbClr val="5BC6F2"/>
    <a:srgbClr val="D2DEEF"/>
    <a:srgbClr val="E20612"/>
    <a:srgbClr val="7FA1BC"/>
    <a:srgbClr val="165485"/>
    <a:srgbClr val="D9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4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89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CF9ED3BE-63F5-C5EC-4F51-695991BF1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18" y="28177692"/>
            <a:ext cx="5609792" cy="22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jpe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C2675D48-64CB-39FA-BBE9-2AB582613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05"/>
            <a:ext cx="28800425" cy="4799394"/>
          </a:xfrm>
          <a:prstGeom prst="rect">
            <a:avLst/>
          </a:prstGeom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23EC2C10-4C51-4F99-AE59-E2D1E5B1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7394" y="5730422"/>
            <a:ext cx="6073707" cy="145597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14289"/>
            </a:solidFill>
            <a:miter lim="800000"/>
            <a:headEnd/>
            <a:tailEnd/>
          </a:ln>
          <a:effectLst/>
        </p:spPr>
        <p:txBody>
          <a:bodyPr lIns="159595" tIns="159595" rIns="159595" bIns="159595" anchor="ctr"/>
          <a:lstStyle/>
          <a:p>
            <a:pPr algn="ctr" defTabSz="404728" eaLnBrk="0" hangingPunct="0">
              <a:spcBef>
                <a:spcPct val="50000"/>
              </a:spcBef>
            </a:pPr>
            <a:r>
              <a:rPr lang="en-US" sz="3143" b="1" dirty="0">
                <a:solidFill>
                  <a:srgbClr val="1654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your </a:t>
            </a:r>
            <a:r>
              <a:rPr lang="en-US" sz="3143" b="1" dirty="0">
                <a:solidFill>
                  <a:srgbClr val="E206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Final ID </a:t>
            </a:r>
            <a:r>
              <a:rPr lang="en-US" sz="3143" b="1" dirty="0">
                <a:solidFill>
                  <a:srgbClr val="1654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4913C050-8E97-410A-866E-6209B9139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68" y="6254732"/>
            <a:ext cx="16933928" cy="1572487"/>
          </a:xfrm>
          <a:prstGeom prst="rect">
            <a:avLst/>
          </a:prstGeom>
          <a:noFill/>
          <a:ln>
            <a:noFill/>
          </a:ln>
          <a:effectLst/>
        </p:spPr>
        <p:txBody>
          <a:bodyPr lIns="182867" tIns="182867" rIns="182867" bIns="18286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1812" u="sng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1812" u="sng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1812" baseline="300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1812" dirty="0">
              <a:solidFill>
                <a:srgbClr val="0142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University of New South Wales, Sydney, Australia</a:t>
            </a:r>
          </a:p>
          <a:p>
            <a:pPr>
              <a:spcBef>
                <a:spcPct val="20000"/>
              </a:spcBef>
            </a:pPr>
            <a:r>
              <a:rPr lang="en-AU" sz="1812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Royal Brisbane Hospital, Brisbane, Australia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32EBD8F0-8B57-42D7-B133-912C004E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08" y="5086419"/>
            <a:ext cx="14851993" cy="7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270935" tIns="270935" rIns="270935" bIns="27093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6000" b="1" spc="85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AU" sz="6000" spc="850" dirty="0">
              <a:solidFill>
                <a:srgbClr val="01428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7B9E60E9-02D1-8813-0D5D-B75B0C907A9F}"/>
              </a:ext>
            </a:extLst>
          </p:cNvPr>
          <p:cNvCxnSpPr>
            <a:cxnSpLocks/>
          </p:cNvCxnSpPr>
          <p:nvPr/>
        </p:nvCxnSpPr>
        <p:spPr>
          <a:xfrm>
            <a:off x="439322" y="7871239"/>
            <a:ext cx="27921780" cy="0"/>
          </a:xfrm>
          <a:prstGeom prst="line">
            <a:avLst/>
          </a:prstGeom>
          <a:ln w="47625">
            <a:solidFill>
              <a:srgbClr val="01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89CB770-3319-CA3E-01D4-D6E2F7EEBC89}"/>
              </a:ext>
            </a:extLst>
          </p:cNvPr>
          <p:cNvSpPr/>
          <p:nvPr/>
        </p:nvSpPr>
        <p:spPr>
          <a:xfrm>
            <a:off x="785081" y="8218397"/>
            <a:ext cx="27260990" cy="2832806"/>
          </a:xfrm>
          <a:prstGeom prst="roundRect">
            <a:avLst/>
          </a:prstGeom>
          <a:solidFill>
            <a:srgbClr val="BFE2E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1379BD3-DC5C-581C-FD63-2405C006975A}"/>
              </a:ext>
            </a:extLst>
          </p:cNvPr>
          <p:cNvSpPr/>
          <p:nvPr/>
        </p:nvSpPr>
        <p:spPr>
          <a:xfrm>
            <a:off x="785081" y="24894940"/>
            <a:ext cx="21859582" cy="2832806"/>
          </a:xfrm>
          <a:prstGeom prst="roundRect">
            <a:avLst/>
          </a:prstGeom>
          <a:solidFill>
            <a:srgbClr val="BFE2E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0C822D2-CA7E-4315-E606-D32629D3F167}"/>
              </a:ext>
            </a:extLst>
          </p:cNvPr>
          <p:cNvSpPr/>
          <p:nvPr/>
        </p:nvSpPr>
        <p:spPr>
          <a:xfrm>
            <a:off x="2213609" y="8584440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Background</a:t>
            </a:r>
            <a:r>
              <a:rPr lang="en-US" sz="46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600" dirty="0">
              <a:solidFill>
                <a:srgbClr val="2D538D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7CFA881C-A761-1E70-9CC3-61BC7CD262EB}"/>
              </a:ext>
            </a:extLst>
          </p:cNvPr>
          <p:cNvSpPr/>
          <p:nvPr/>
        </p:nvSpPr>
        <p:spPr>
          <a:xfrm>
            <a:off x="1242941" y="9745154"/>
            <a:ext cx="26335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4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downloads counts.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4358510-D8DB-D661-C9E4-93F3431F2916}"/>
              </a:ext>
            </a:extLst>
          </p:cNvPr>
          <p:cNvSpPr/>
          <p:nvPr/>
        </p:nvSpPr>
        <p:spPr>
          <a:xfrm>
            <a:off x="1921075" y="19179411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s-ES" sz="4600" dirty="0">
              <a:solidFill>
                <a:srgbClr val="014289"/>
              </a:solidFill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BCD1612-58BA-E3F5-A0E3-1454DB857F06}"/>
              </a:ext>
            </a:extLst>
          </p:cNvPr>
          <p:cNvSpPr/>
          <p:nvPr/>
        </p:nvSpPr>
        <p:spPr>
          <a:xfrm>
            <a:off x="986925" y="20370808"/>
            <a:ext cx="7862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972" indent="-398972" defTabSz="952097" eaLnBrk="0" hangingPunct="0">
              <a:buSzPct val="60000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making a successful poster…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Re-write your paper into poster format i.e.. simplify everything, avoid data overkill. 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Headings of more than 6 words should be in upper and lower case, not all capitals. Simplify the titles.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not to write whole sentences in capitals or underline to stress your point, use </a:t>
            </a:r>
            <a:r>
              <a:rPr lang="en-AU" sz="2200" b="1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characters instead.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images/graphics if possible. Don</a:t>
            </a:r>
            <a:r>
              <a:rPr lang="ja-JP" alt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overcrowd your poster.</a:t>
            </a:r>
          </a:p>
          <a:p>
            <a:pPr marL="691998" indent="-691998" defTabSz="952097" eaLnBrk="0" hangingPunct="0">
              <a:buFont typeface="Arial"/>
              <a:buChar char="•"/>
            </a:pPr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 check and get someone else to proof-read.</a:t>
            </a:r>
            <a:endParaRPr lang="en-US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12E96A2-936C-8C8A-CD24-FD1C10BE148C}"/>
              </a:ext>
            </a:extLst>
          </p:cNvPr>
          <p:cNvSpPr/>
          <p:nvPr/>
        </p:nvSpPr>
        <p:spPr>
          <a:xfrm>
            <a:off x="2366104" y="25351020"/>
            <a:ext cx="9194845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Summary/ Highlights</a:t>
            </a:r>
            <a:endParaRPr lang="es-ES" sz="4600" dirty="0">
              <a:solidFill>
                <a:srgbClr val="014289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5D43B2EE-074A-11BA-A95A-CC81F63C3978}"/>
              </a:ext>
            </a:extLst>
          </p:cNvPr>
          <p:cNvSpPr/>
          <p:nvPr/>
        </p:nvSpPr>
        <p:spPr>
          <a:xfrm>
            <a:off x="1242941" y="26416349"/>
            <a:ext cx="21216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CA" sz="24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a callout boxes with takeaways. It is missing your personality and creative flair.</a:t>
            </a:r>
            <a:endParaRPr lang="en-AU" sz="24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DC76237A-ACB8-C30B-9E0F-8E695E1F786E}"/>
              </a:ext>
            </a:extLst>
          </p:cNvPr>
          <p:cNvSpPr/>
          <p:nvPr/>
        </p:nvSpPr>
        <p:spPr>
          <a:xfrm>
            <a:off x="2477533" y="11420207"/>
            <a:ext cx="6772578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2D538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r>
              <a:rPr lang="en-US" sz="4600" b="1" dirty="0">
                <a:solidFill>
                  <a:srgbClr val="2D5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4600" dirty="0">
              <a:solidFill>
                <a:srgbClr val="2D538D"/>
              </a:solidFill>
            </a:endParaRPr>
          </a:p>
        </p:txBody>
      </p:sp>
      <p:pic>
        <p:nvPicPr>
          <p:cNvPr id="81" name="Gráfico 80">
            <a:extLst>
              <a:ext uri="{FF2B5EF4-FFF2-40B4-BE49-F238E27FC236}">
                <a16:creationId xmlns:a16="http://schemas.microsoft.com/office/drawing/2014/main" id="{71CE0DE7-7B73-A24E-7821-CFFA0FCF9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8731" y="8584440"/>
            <a:ext cx="794003" cy="794003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077E8B1E-6857-AEB7-B38E-FC6F238A4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963" y="19179411"/>
            <a:ext cx="800220" cy="800220"/>
          </a:xfrm>
          <a:prstGeom prst="rect">
            <a:avLst/>
          </a:prstGeom>
        </p:spPr>
      </p:pic>
      <p:pic>
        <p:nvPicPr>
          <p:cNvPr id="102" name="Gráfico 101">
            <a:extLst>
              <a:ext uri="{FF2B5EF4-FFF2-40B4-BE49-F238E27FC236}">
                <a16:creationId xmlns:a16="http://schemas.microsoft.com/office/drawing/2014/main" id="{C73346A3-637C-0F35-D788-7FB09CC3DF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3498" y="25319064"/>
            <a:ext cx="800219" cy="800219"/>
          </a:xfrm>
          <a:prstGeom prst="rect">
            <a:avLst/>
          </a:prstGeom>
        </p:spPr>
      </p:pic>
      <p:pic>
        <p:nvPicPr>
          <p:cNvPr id="104" name="Gráfico 103">
            <a:extLst>
              <a:ext uri="{FF2B5EF4-FFF2-40B4-BE49-F238E27FC236}">
                <a16:creationId xmlns:a16="http://schemas.microsoft.com/office/drawing/2014/main" id="{38A5132C-48E9-663C-E6D8-57AD1A0FD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13498" y="11405683"/>
            <a:ext cx="800220" cy="800220"/>
          </a:xfrm>
          <a:prstGeom prst="rect">
            <a:avLst/>
          </a:prstGeom>
        </p:spPr>
      </p:pic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EB32F8D7-F95C-EFD4-F293-D05D8D3E7D7F}"/>
              </a:ext>
            </a:extLst>
          </p:cNvPr>
          <p:cNvCxnSpPr>
            <a:cxnSpLocks/>
          </p:cNvCxnSpPr>
          <p:nvPr/>
        </p:nvCxnSpPr>
        <p:spPr>
          <a:xfrm>
            <a:off x="754354" y="18628846"/>
            <a:ext cx="27215499" cy="0"/>
          </a:xfrm>
          <a:prstGeom prst="line">
            <a:avLst/>
          </a:prstGeom>
          <a:ln w="47625">
            <a:solidFill>
              <a:srgbClr val="014289">
                <a:alpha val="46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CD14D2A2-2BA8-49D3-0635-5AD9AE41D7BC}"/>
              </a:ext>
            </a:extLst>
          </p:cNvPr>
          <p:cNvCxnSpPr>
            <a:cxnSpLocks/>
          </p:cNvCxnSpPr>
          <p:nvPr/>
        </p:nvCxnSpPr>
        <p:spPr>
          <a:xfrm>
            <a:off x="986925" y="24512652"/>
            <a:ext cx="26982928" cy="0"/>
          </a:xfrm>
          <a:prstGeom prst="line">
            <a:avLst/>
          </a:prstGeom>
          <a:ln w="47625">
            <a:solidFill>
              <a:srgbClr val="014289">
                <a:alpha val="46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F89C374-02FA-8DDF-D46C-FA37AACF8B10}"/>
              </a:ext>
            </a:extLst>
          </p:cNvPr>
          <p:cNvSpPr/>
          <p:nvPr/>
        </p:nvSpPr>
        <p:spPr>
          <a:xfrm>
            <a:off x="1242941" y="12429288"/>
            <a:ext cx="8977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1: Quickly explain what the graph shows. Help people think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290E0D0-A2BA-AE99-8292-AF6119A9BF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561666" y="25212854"/>
            <a:ext cx="4484405" cy="228560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5C8B41BE-7538-4154-5ED1-0172C0C3D8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863579" y="25519836"/>
            <a:ext cx="1656000" cy="16560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04A13D1C-51E9-3157-122D-67976458E9C7}"/>
              </a:ext>
            </a:extLst>
          </p:cNvPr>
          <p:cNvSpPr/>
          <p:nvPr/>
        </p:nvSpPr>
        <p:spPr>
          <a:xfrm>
            <a:off x="23586905" y="25718773"/>
            <a:ext cx="216989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FALSE QR</a:t>
            </a: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7FBA306-38F6-536B-9472-5114A41B094B}"/>
              </a:ext>
            </a:extLst>
          </p:cNvPr>
          <p:cNvSpPr/>
          <p:nvPr/>
        </p:nvSpPr>
        <p:spPr>
          <a:xfrm>
            <a:off x="10271201" y="12409904"/>
            <a:ext cx="8564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2: Big figures are easier to skim at a distance and more </a:t>
            </a:r>
            <a:r>
              <a:rPr lang="en-AU" sz="2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endParaRPr lang="en-AU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FF3166-658B-F4ED-CF7C-2480D3BCFE2B}"/>
              </a:ext>
            </a:extLst>
          </p:cNvPr>
          <p:cNvSpPr/>
          <p:nvPr/>
        </p:nvSpPr>
        <p:spPr>
          <a:xfrm>
            <a:off x="19178476" y="12351128"/>
            <a:ext cx="85643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3: Big figures are easier to skim at a distance and more </a:t>
            </a:r>
            <a:r>
              <a:rPr lang="en-AU" sz="2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endParaRPr lang="en-AU" sz="2200" dirty="0">
              <a:solidFill>
                <a:srgbClr val="9EA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E3B05C-7826-010C-584B-D9C10617E6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44" y="13405434"/>
            <a:ext cx="4792242" cy="4792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08451A-8915-28D5-8321-47B9C43845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28" y="13176834"/>
            <a:ext cx="7174565" cy="53803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7A2918-DA89-041F-DBA6-AF3BA676C3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30997" y="13199613"/>
            <a:ext cx="7511440" cy="52031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375144-2669-5D92-A93C-A108F81C2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5681" y="18824828"/>
            <a:ext cx="5695355" cy="544273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4DF1558-B85F-D2D1-B8C8-147AF974B9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83634" y="18940714"/>
            <a:ext cx="8162437" cy="543794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9715501-8794-7AB8-011C-D3BDF7284E56}"/>
              </a:ext>
            </a:extLst>
          </p:cNvPr>
          <p:cNvSpPr/>
          <p:nvPr/>
        </p:nvSpPr>
        <p:spPr>
          <a:xfrm>
            <a:off x="916368" y="28458552"/>
            <a:ext cx="677257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lang="es-ES" sz="1100" dirty="0">
              <a:solidFill>
                <a:srgbClr val="014289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4D372E-2C33-E4B2-ED56-CC3FA9C1182D}"/>
              </a:ext>
            </a:extLst>
          </p:cNvPr>
          <p:cNvSpPr/>
          <p:nvPr/>
        </p:nvSpPr>
        <p:spPr>
          <a:xfrm>
            <a:off x="916368" y="29073019"/>
            <a:ext cx="8744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b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Can be Vancouver style i.e. 1 </a:t>
            </a:r>
            <a:r>
              <a:rPr lang="en-US" sz="1600" b="1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Meyer J-P et al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The treatment of high grade superficial bladder cancer and carcinoma in situ </a:t>
            </a:r>
            <a:r>
              <a:rPr lang="en-US" sz="1600" dirty="0" err="1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wwith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BCG – a questionnaire survey of Consultant practice in England and Wales. </a:t>
            </a:r>
            <a:r>
              <a:rPr lang="en-US" sz="1600" i="1" dirty="0" err="1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Urol</a:t>
            </a:r>
            <a:r>
              <a:rPr lang="en-US" sz="1600" i="1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Oncol 2002; 2;: 77-80</a:t>
            </a:r>
            <a:r>
              <a:rPr lang="en-US" sz="1600" dirty="0">
                <a:solidFill>
                  <a:srgbClr val="01428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AU" sz="1600" dirty="0">
              <a:solidFill>
                <a:srgbClr val="01428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F4D5E7A-0FDE-9D3B-BEC6-0A47C9148FF6}"/>
              </a:ext>
            </a:extLst>
          </p:cNvPr>
          <p:cNvSpPr/>
          <p:nvPr/>
        </p:nvSpPr>
        <p:spPr>
          <a:xfrm>
            <a:off x="11855681" y="28575305"/>
            <a:ext cx="48722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428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2800" dirty="0">
              <a:solidFill>
                <a:srgbClr val="01428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DBBBFE6-B3BB-4F4E-A303-BBD5BE38ECFD}"/>
              </a:ext>
            </a:extLst>
          </p:cNvPr>
          <p:cNvSpPr/>
          <p:nvPr/>
        </p:nvSpPr>
        <p:spPr>
          <a:xfrm>
            <a:off x="11855681" y="29189772"/>
            <a:ext cx="5056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>
                <a:solidFill>
                  <a:srgbClr val="014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text.</a:t>
            </a:r>
            <a:endParaRPr lang="en-AU" sz="1600" dirty="0">
              <a:solidFill>
                <a:srgbClr val="01428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2353288-07E8-CC95-0135-515B21C25AED}"/>
              </a:ext>
            </a:extLst>
          </p:cNvPr>
          <p:cNvCxnSpPr>
            <a:cxnSpLocks/>
          </p:cNvCxnSpPr>
          <p:nvPr/>
        </p:nvCxnSpPr>
        <p:spPr>
          <a:xfrm>
            <a:off x="11217279" y="28575305"/>
            <a:ext cx="0" cy="1821153"/>
          </a:xfrm>
          <a:prstGeom prst="line">
            <a:avLst/>
          </a:prstGeom>
          <a:ln w="47625">
            <a:solidFill>
              <a:srgbClr val="0142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EA301449-6591-A9F3-827B-2D6E2595B28C}"/>
              </a:ext>
            </a:extLst>
          </p:cNvPr>
          <p:cNvCxnSpPr>
            <a:cxnSpLocks/>
          </p:cNvCxnSpPr>
          <p:nvPr/>
        </p:nvCxnSpPr>
        <p:spPr>
          <a:xfrm>
            <a:off x="20437476" y="28575305"/>
            <a:ext cx="0" cy="1821153"/>
          </a:xfrm>
          <a:prstGeom prst="line">
            <a:avLst/>
          </a:prstGeom>
          <a:ln w="47625">
            <a:solidFill>
              <a:srgbClr val="0142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D55E87F-0F12-77E3-B2EB-820051F3CB23}"/>
              </a:ext>
            </a:extLst>
          </p:cNvPr>
          <p:cNvSpPr txBox="1"/>
          <p:nvPr/>
        </p:nvSpPr>
        <p:spPr>
          <a:xfrm>
            <a:off x="603825" y="891544"/>
            <a:ext cx="1694721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TEACH </a:t>
            </a:r>
            <a:r>
              <a:rPr lang="es-ES_tradnl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PEOPLE </a:t>
            </a:r>
            <a:r>
              <a:rPr lang="es-ES_tradnl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</a:t>
            </a:r>
            <a:r>
              <a:rPr lang="es-ES_tradnl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LEARNED </a:t>
            </a:r>
            <a:b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  <a:t>IN 5 SECONDS </a:t>
            </a:r>
            <a:b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(takeaway, not title)</a:t>
            </a:r>
            <a:endParaRPr lang="es-ES" sz="9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5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A7AC357D93640B254E220820FAABE" ma:contentTypeVersion="12" ma:contentTypeDescription="Create a new document." ma:contentTypeScope="" ma:versionID="7d6230eef9dfe8ee820541063099a1f5">
  <xsd:schema xmlns:xsd="http://www.w3.org/2001/XMLSchema" xmlns:xs="http://www.w3.org/2001/XMLSchema" xmlns:p="http://schemas.microsoft.com/office/2006/metadata/properties" xmlns:ns2="3c5b38b1-59cc-4a60-95b1-a9966ea46316" xmlns:ns3="af353462-9e36-4a56-8aa2-184f763cb67c" targetNamespace="http://schemas.microsoft.com/office/2006/metadata/properties" ma:root="true" ma:fieldsID="3997100df31bc6de616295934f3043d1" ns2:_="" ns3:_="">
    <xsd:import namespace="3c5b38b1-59cc-4a60-95b1-a9966ea46316"/>
    <xsd:import namespace="af353462-9e36-4a56-8aa2-184f763cb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b38b1-59cc-4a60-95b1-a9966ea463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53462-9e36-4a56-8aa2-184f763cb6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aec498-90b1-41b0-8475-d35dba616a76}" ma:internalName="TaxCatchAll" ma:showField="CatchAllData" ma:web="af353462-9e36-4a56-8aa2-184f763cb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353462-9e36-4a56-8aa2-184f763cb67c" xsi:nil="true"/>
    <lcf76f155ced4ddcb4097134ff3c332f xmlns="3c5b38b1-59cc-4a60-95b1-a9966ea463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86FF0A-2FC8-49AF-AB03-81EF5C2004D2}"/>
</file>

<file path=customXml/itemProps2.xml><?xml version="1.0" encoding="utf-8"?>
<ds:datastoreItem xmlns:ds="http://schemas.openxmlformats.org/officeDocument/2006/customXml" ds:itemID="{F23D3C9F-66B4-4F11-B442-763131C4482E}"/>
</file>

<file path=customXml/itemProps3.xml><?xml version="1.0" encoding="utf-8"?>
<ds:datastoreItem xmlns:ds="http://schemas.openxmlformats.org/officeDocument/2006/customXml" ds:itemID="{3DE120CF-722E-4ABF-B985-962CE26615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5369</TotalTime>
  <Words>353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Jemes</dc:creator>
  <cp:lastModifiedBy>Laura Ramiro</cp:lastModifiedBy>
  <cp:revision>46</cp:revision>
  <dcterms:created xsi:type="dcterms:W3CDTF">2020-08-28T12:01:50Z</dcterms:created>
  <dcterms:modified xsi:type="dcterms:W3CDTF">2025-06-04T14:07:35Z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0x010100184A7AC357D93640B254E220820FAABE</vt:lpwstr>
  </property>
</Properties>
</file>