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</p:sldIdLst>
  <p:sldSz cx="28800425" cy="30600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89"/>
    <a:srgbClr val="BFE2E0"/>
    <a:srgbClr val="99C2CE"/>
    <a:srgbClr val="5BC6F2"/>
    <a:srgbClr val="D2DEEF"/>
    <a:srgbClr val="E20612"/>
    <a:srgbClr val="7FA1BC"/>
    <a:srgbClr val="165485"/>
    <a:srgbClr val="D9000D"/>
    <a:srgbClr val="F41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5" autoAdjust="0"/>
    <p:restoredTop sz="94660"/>
  </p:normalViewPr>
  <p:slideViewPr>
    <p:cSldViewPr snapToGrid="0">
      <p:cViewPr varScale="1">
        <p:scale>
          <a:sx n="36" d="100"/>
          <a:sy n="36" d="100"/>
        </p:scale>
        <p:origin x="3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89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">
            <a:extLst>
              <a:ext uri="{FF2B5EF4-FFF2-40B4-BE49-F238E27FC236}">
                <a16:creationId xmlns:a16="http://schemas.microsoft.com/office/drawing/2014/main" id="{7C25A3E4-8152-BA72-7F87-81AFCF26E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800425" cy="48000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9694822-CE1B-3E63-1804-AD0F40157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7" t="7276" r="744" b="5013"/>
          <a:stretch/>
        </p:blipFill>
        <p:spPr>
          <a:xfrm>
            <a:off x="0" y="28074288"/>
            <a:ext cx="5056941" cy="2526362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06622A82-8D1A-894D-1748-92BD976BF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/>
          <a:stretch/>
        </p:blipFill>
        <p:spPr>
          <a:xfrm>
            <a:off x="5571769" y="27893198"/>
            <a:ext cx="6747383" cy="2430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6AA617-9B33-7D74-E920-90225B876DD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4063663" y="63500"/>
            <a:ext cx="71437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100">
                <a:solidFill>
                  <a:srgbClr val="93979B"/>
                </a:solidFill>
                <a:latin typeface="Jost" pitchFamily="2" charset="0"/>
                <a:ea typeface="Jost" pitchFamily="2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22184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jp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>
            <a:extLst>
              <a:ext uri="{FF2B5EF4-FFF2-40B4-BE49-F238E27FC236}">
                <a16:creationId xmlns:a16="http://schemas.microsoft.com/office/drawing/2014/main" id="{23EC2C10-4C51-4F99-AE59-E2D1E5B1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7395" y="5730422"/>
            <a:ext cx="5901086" cy="984473"/>
          </a:xfrm>
          <a:prstGeom prst="rect">
            <a:avLst/>
          </a:prstGeom>
          <a:solidFill>
            <a:schemeClr val="bg1"/>
          </a:solidFill>
          <a:ln w="12700">
            <a:solidFill>
              <a:srgbClr val="014289"/>
            </a:solidFill>
            <a:miter lim="800000"/>
            <a:headEnd/>
            <a:tailEnd/>
          </a:ln>
          <a:effectLst/>
        </p:spPr>
        <p:txBody>
          <a:bodyPr lIns="159595" tIns="159595" rIns="159595" bIns="159595" anchor="ctr"/>
          <a:lstStyle/>
          <a:p>
            <a:pPr algn="ctr" defTabSz="404728" eaLnBrk="0" hangingPunct="0">
              <a:spcBef>
                <a:spcPct val="50000"/>
              </a:spcBef>
            </a:pPr>
            <a:r>
              <a:rPr lang="en-US" sz="3143" b="1" dirty="0">
                <a:solidFill>
                  <a:srgbClr val="1654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your </a:t>
            </a:r>
            <a:r>
              <a:rPr lang="en-US" sz="3143" b="1" dirty="0">
                <a:solidFill>
                  <a:srgbClr val="E206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Final ID </a:t>
            </a:r>
            <a:r>
              <a:rPr lang="en-US" sz="3143" b="1" dirty="0">
                <a:solidFill>
                  <a:srgbClr val="1654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4913C050-8E97-410A-866E-6209B9139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09" y="5879141"/>
            <a:ext cx="16933928" cy="1572487"/>
          </a:xfrm>
          <a:prstGeom prst="rect">
            <a:avLst/>
          </a:prstGeom>
          <a:noFill/>
          <a:ln>
            <a:noFill/>
          </a:ln>
          <a:effectLst/>
        </p:spPr>
        <p:txBody>
          <a:bodyPr lIns="182867" tIns="182867" rIns="182867" bIns="18286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1812" u="sng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1812" u="sng" baseline="300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12" baseline="300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1812" baseline="300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1812" baseline="300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1812" baseline="300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1812" dirty="0">
              <a:solidFill>
                <a:srgbClr val="014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University of New South Wales, Sydney, Australia</a:t>
            </a:r>
          </a:p>
          <a:p>
            <a:pPr>
              <a:spcBef>
                <a:spcPct val="20000"/>
              </a:spcBef>
            </a:pP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Royal Brisbane Hospital, Brisbane, Australia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32EBD8F0-8B57-42D7-B133-912C004E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08" y="5086419"/>
            <a:ext cx="14851993" cy="7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70935" tIns="270935" rIns="270935" bIns="27093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6000" b="1" spc="850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AU" sz="6000" spc="850" dirty="0">
              <a:solidFill>
                <a:srgbClr val="01428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7B9E60E9-02D1-8813-0D5D-B75B0C907A9F}"/>
              </a:ext>
            </a:extLst>
          </p:cNvPr>
          <p:cNvCxnSpPr>
            <a:cxnSpLocks/>
          </p:cNvCxnSpPr>
          <p:nvPr/>
        </p:nvCxnSpPr>
        <p:spPr>
          <a:xfrm>
            <a:off x="439322" y="7642639"/>
            <a:ext cx="27921780" cy="0"/>
          </a:xfrm>
          <a:prstGeom prst="line">
            <a:avLst/>
          </a:prstGeom>
          <a:ln w="47625">
            <a:solidFill>
              <a:srgbClr val="01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9CB770-3319-CA3E-01D4-D6E2F7EEBC89}"/>
              </a:ext>
            </a:extLst>
          </p:cNvPr>
          <p:cNvSpPr/>
          <p:nvPr/>
        </p:nvSpPr>
        <p:spPr>
          <a:xfrm>
            <a:off x="785081" y="7989797"/>
            <a:ext cx="27260990" cy="2832806"/>
          </a:xfrm>
          <a:prstGeom prst="rect">
            <a:avLst/>
          </a:prstGeom>
          <a:solidFill>
            <a:srgbClr val="BFE2E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379BD3-DC5C-581C-FD63-2405C006975A}"/>
              </a:ext>
            </a:extLst>
          </p:cNvPr>
          <p:cNvSpPr/>
          <p:nvPr/>
        </p:nvSpPr>
        <p:spPr>
          <a:xfrm>
            <a:off x="916368" y="24669311"/>
            <a:ext cx="21859582" cy="2832806"/>
          </a:xfrm>
          <a:prstGeom prst="rect">
            <a:avLst/>
          </a:prstGeom>
          <a:solidFill>
            <a:srgbClr val="BFE2E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0C822D2-CA7E-4315-E606-D32629D3F167}"/>
              </a:ext>
            </a:extLst>
          </p:cNvPr>
          <p:cNvSpPr/>
          <p:nvPr/>
        </p:nvSpPr>
        <p:spPr>
          <a:xfrm>
            <a:off x="2213609" y="8355840"/>
            <a:ext cx="6772578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Background</a:t>
            </a:r>
            <a:r>
              <a:rPr lang="en-US" sz="4600" b="1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600" dirty="0">
              <a:solidFill>
                <a:srgbClr val="2D538D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CFA881C-A761-1E70-9CC3-61BC7CD262EB}"/>
              </a:ext>
            </a:extLst>
          </p:cNvPr>
          <p:cNvSpPr/>
          <p:nvPr/>
        </p:nvSpPr>
        <p:spPr>
          <a:xfrm>
            <a:off x="1242941" y="9516554"/>
            <a:ext cx="26335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4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70,000 people needed a portrait-orientation style layout for #betterposter, according to the Open Science Framework downloads counts.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4358510-D8DB-D661-C9E4-93F3431F2916}"/>
              </a:ext>
            </a:extLst>
          </p:cNvPr>
          <p:cNvSpPr/>
          <p:nvPr/>
        </p:nvSpPr>
        <p:spPr>
          <a:xfrm>
            <a:off x="1921075" y="18950811"/>
            <a:ext cx="6772578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</a:t>
            </a:r>
            <a:endParaRPr lang="es-ES" sz="4600" dirty="0">
              <a:solidFill>
                <a:srgbClr val="014289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BCD1612-58BA-E3F5-A0E3-1454DB857F06}"/>
              </a:ext>
            </a:extLst>
          </p:cNvPr>
          <p:cNvSpPr/>
          <p:nvPr/>
        </p:nvSpPr>
        <p:spPr>
          <a:xfrm>
            <a:off x="986925" y="20142208"/>
            <a:ext cx="7862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972" indent="-398972" defTabSz="952097" eaLnBrk="0" hangingPunct="0">
              <a:buSzPct val="60000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poster…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Re-write your paper into poster format i.e.. simplify everything, avoid data overkill. 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Headings of more than 6 words should be in upper and lower case, not all capitals. Simplify the titles.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not to write whole sentences in capitals or underline to stress your point, use </a:t>
            </a:r>
            <a:r>
              <a:rPr lang="en-AU" sz="2200" b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characters instead.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images/graphics if possible. Don</a:t>
            </a:r>
            <a:r>
              <a:rPr lang="ja-JP" alt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  <a:endParaRPr lang="en-US" sz="2200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12E96A2-936C-8C8A-CD24-FD1C10BE148C}"/>
              </a:ext>
            </a:extLst>
          </p:cNvPr>
          <p:cNvSpPr/>
          <p:nvPr/>
        </p:nvSpPr>
        <p:spPr>
          <a:xfrm>
            <a:off x="2366104" y="25122420"/>
            <a:ext cx="9194845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Summary/ Highlights</a:t>
            </a:r>
            <a:endParaRPr lang="es-ES" sz="4600" dirty="0">
              <a:solidFill>
                <a:srgbClr val="014289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D43B2EE-074A-11BA-A95A-CC81F63C3978}"/>
              </a:ext>
            </a:extLst>
          </p:cNvPr>
          <p:cNvSpPr/>
          <p:nvPr/>
        </p:nvSpPr>
        <p:spPr>
          <a:xfrm>
            <a:off x="1242941" y="26187749"/>
            <a:ext cx="21216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CA" sz="24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only one interpretation of findings that suggest effective posters are uncluttered, have big figures &amp; text, and include a callout boxes with takeaways. It is missing your personality and creative flair.</a:t>
            </a:r>
            <a:endParaRPr lang="en-AU" sz="2400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DC76237A-ACB8-C30B-9E0F-8E695E1F786E}"/>
              </a:ext>
            </a:extLst>
          </p:cNvPr>
          <p:cNvSpPr/>
          <p:nvPr/>
        </p:nvSpPr>
        <p:spPr>
          <a:xfrm>
            <a:off x="2477533" y="11191607"/>
            <a:ext cx="6772578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r>
              <a:rPr lang="en-US" sz="4600" b="1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600" dirty="0">
              <a:solidFill>
                <a:srgbClr val="2D538D"/>
              </a:solidFill>
            </a:endParaRPr>
          </a:p>
        </p:txBody>
      </p:sp>
      <p:pic>
        <p:nvPicPr>
          <p:cNvPr id="81" name="Gráfico 80">
            <a:extLst>
              <a:ext uri="{FF2B5EF4-FFF2-40B4-BE49-F238E27FC236}">
                <a16:creationId xmlns:a16="http://schemas.microsoft.com/office/drawing/2014/main" id="{71CE0DE7-7B73-A24E-7821-CFFA0FCF9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731" y="8355840"/>
            <a:ext cx="794003" cy="794003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077E8B1E-6857-AEB7-B38E-FC6F238A4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963" y="18950811"/>
            <a:ext cx="800220" cy="800220"/>
          </a:xfrm>
          <a:prstGeom prst="rect">
            <a:avLst/>
          </a:prstGeom>
        </p:spPr>
      </p:pic>
      <p:pic>
        <p:nvPicPr>
          <p:cNvPr id="102" name="Gráfico 101">
            <a:extLst>
              <a:ext uri="{FF2B5EF4-FFF2-40B4-BE49-F238E27FC236}">
                <a16:creationId xmlns:a16="http://schemas.microsoft.com/office/drawing/2014/main" id="{C73346A3-637C-0F35-D788-7FB09CC3D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3498" y="25090464"/>
            <a:ext cx="800219" cy="800219"/>
          </a:xfrm>
          <a:prstGeom prst="rect">
            <a:avLst/>
          </a:prstGeom>
        </p:spPr>
      </p:pic>
      <p:pic>
        <p:nvPicPr>
          <p:cNvPr id="104" name="Gráfico 103">
            <a:extLst>
              <a:ext uri="{FF2B5EF4-FFF2-40B4-BE49-F238E27FC236}">
                <a16:creationId xmlns:a16="http://schemas.microsoft.com/office/drawing/2014/main" id="{38A5132C-48E9-663C-E6D8-57AD1A0FD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3498" y="11177083"/>
            <a:ext cx="800220" cy="800220"/>
          </a:xfrm>
          <a:prstGeom prst="rect">
            <a:avLst/>
          </a:prstGeom>
        </p:spPr>
      </p:pic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EB32F8D7-F95C-EFD4-F293-D05D8D3E7D7F}"/>
              </a:ext>
            </a:extLst>
          </p:cNvPr>
          <p:cNvCxnSpPr>
            <a:cxnSpLocks/>
          </p:cNvCxnSpPr>
          <p:nvPr/>
        </p:nvCxnSpPr>
        <p:spPr>
          <a:xfrm>
            <a:off x="754354" y="18400246"/>
            <a:ext cx="27215499" cy="0"/>
          </a:xfrm>
          <a:prstGeom prst="line">
            <a:avLst/>
          </a:prstGeom>
          <a:ln w="47625">
            <a:solidFill>
              <a:srgbClr val="014289">
                <a:alpha val="46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CD14D2A2-2BA8-49D3-0635-5AD9AE41D7BC}"/>
              </a:ext>
            </a:extLst>
          </p:cNvPr>
          <p:cNvCxnSpPr>
            <a:cxnSpLocks/>
          </p:cNvCxnSpPr>
          <p:nvPr/>
        </p:nvCxnSpPr>
        <p:spPr>
          <a:xfrm>
            <a:off x="986925" y="24284052"/>
            <a:ext cx="26982928" cy="0"/>
          </a:xfrm>
          <a:prstGeom prst="line">
            <a:avLst/>
          </a:prstGeom>
          <a:ln w="47625">
            <a:solidFill>
              <a:srgbClr val="014289">
                <a:alpha val="46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F89C374-02FA-8DDF-D46C-FA37AACF8B10}"/>
              </a:ext>
            </a:extLst>
          </p:cNvPr>
          <p:cNvSpPr/>
          <p:nvPr/>
        </p:nvSpPr>
        <p:spPr>
          <a:xfrm>
            <a:off x="1242941" y="12200688"/>
            <a:ext cx="8977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1: Quickly explain what the graph shows. Help people think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B290E0D0-A2BA-AE99-8292-AF6119A9BF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561666" y="24984254"/>
            <a:ext cx="4484405" cy="228560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5C8B41BE-7538-4154-5ED1-0172C0C3D8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863579" y="25291236"/>
            <a:ext cx="1656000" cy="16560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04A13D1C-51E9-3157-122D-67976458E9C7}"/>
              </a:ext>
            </a:extLst>
          </p:cNvPr>
          <p:cNvSpPr/>
          <p:nvPr/>
        </p:nvSpPr>
        <p:spPr>
          <a:xfrm>
            <a:off x="23586905" y="25490173"/>
            <a:ext cx="216989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FALSE QR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7FBA306-38F6-536B-9472-5114A41B094B}"/>
              </a:ext>
            </a:extLst>
          </p:cNvPr>
          <p:cNvSpPr/>
          <p:nvPr/>
        </p:nvSpPr>
        <p:spPr>
          <a:xfrm>
            <a:off x="10271201" y="12181304"/>
            <a:ext cx="8564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2: Big figures are easier to skim at a distance and more </a:t>
            </a:r>
            <a:r>
              <a:rPr lang="en-AU" sz="2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accesible</a:t>
            </a:r>
            <a:endParaRPr lang="en-AU" sz="2200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8FF3166-658B-F4ED-CF7C-2480D3BCFE2B}"/>
              </a:ext>
            </a:extLst>
          </p:cNvPr>
          <p:cNvSpPr/>
          <p:nvPr/>
        </p:nvSpPr>
        <p:spPr>
          <a:xfrm>
            <a:off x="19178476" y="12122528"/>
            <a:ext cx="8564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3: Big figures are easier to skim at a distance and more </a:t>
            </a:r>
            <a:r>
              <a:rPr lang="en-AU" sz="2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accesible</a:t>
            </a:r>
            <a:endParaRPr lang="en-AU" sz="2200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E3B05C-7826-010C-584B-D9C10617E6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44" y="13176834"/>
            <a:ext cx="4792242" cy="47922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08451A-8915-28D5-8321-47B9C43845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28" y="12948234"/>
            <a:ext cx="7174565" cy="53803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67A2918-DA89-041F-DBA6-AF3BA676C3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0997" y="12971013"/>
            <a:ext cx="7511440" cy="52031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375144-2669-5D92-A93C-A108F81C25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208" y="18690807"/>
            <a:ext cx="9264224" cy="55585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4DF1558-B85F-D2D1-B8C8-147AF974B9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15299" y="18673513"/>
            <a:ext cx="9264223" cy="54379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9715501-8794-7AB8-011C-D3BDF7284E56}"/>
              </a:ext>
            </a:extLst>
          </p:cNvPr>
          <p:cNvSpPr/>
          <p:nvPr/>
        </p:nvSpPr>
        <p:spPr>
          <a:xfrm>
            <a:off x="13519703" y="28385400"/>
            <a:ext cx="677257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lang="es-ES" sz="1100" dirty="0">
              <a:solidFill>
                <a:srgbClr val="014289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4D372E-2C33-E4B2-ED56-CC3FA9C1182D}"/>
              </a:ext>
            </a:extLst>
          </p:cNvPr>
          <p:cNvSpPr/>
          <p:nvPr/>
        </p:nvSpPr>
        <p:spPr>
          <a:xfrm>
            <a:off x="13519703" y="28999867"/>
            <a:ext cx="8744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</a:t>
            </a:r>
            <a:br>
              <a:rPr lang="en-AU" sz="16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6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 be Vancouver style i.e. 1 </a:t>
            </a:r>
            <a:r>
              <a:rPr lang="en-US" sz="1600" b="1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Meyer J-P et al</a:t>
            </a:r>
            <a:r>
              <a:rPr lang="en-US" sz="16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The treatment of high grade superficial bladder cancer and carcinoma in situ </a:t>
            </a:r>
            <a:r>
              <a:rPr lang="en-US" sz="1600" dirty="0" err="1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wwith</a:t>
            </a:r>
            <a:r>
              <a:rPr lang="en-US" sz="16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BCG – a questionnaire survey of Consultant practice in England and Wales. </a:t>
            </a:r>
            <a:r>
              <a:rPr lang="en-US" sz="1600" i="1" dirty="0" err="1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Urol</a:t>
            </a:r>
            <a:r>
              <a:rPr lang="en-US" sz="1600" i="1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Oncol 2002; 2;: 77-80</a:t>
            </a:r>
            <a:r>
              <a:rPr lang="en-US" sz="16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AU" sz="1600" dirty="0">
              <a:solidFill>
                <a:srgbClr val="01428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F4D5E7A-0FDE-9D3B-BEC6-0A47C9148FF6}"/>
              </a:ext>
            </a:extLst>
          </p:cNvPr>
          <p:cNvSpPr/>
          <p:nvPr/>
        </p:nvSpPr>
        <p:spPr>
          <a:xfrm>
            <a:off x="22939621" y="28385400"/>
            <a:ext cx="48722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lang="es-ES" sz="2800" dirty="0">
              <a:solidFill>
                <a:srgbClr val="014289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BBBFE6-B3BB-4F4E-A303-BBD5BE38ECFD}"/>
              </a:ext>
            </a:extLst>
          </p:cNvPr>
          <p:cNvSpPr/>
          <p:nvPr/>
        </p:nvSpPr>
        <p:spPr>
          <a:xfrm>
            <a:off x="22939621" y="28999867"/>
            <a:ext cx="5056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</a:t>
            </a:r>
            <a:endParaRPr lang="en-AU" sz="1600" dirty="0">
              <a:solidFill>
                <a:srgbClr val="01428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2353288-07E8-CC95-0135-515B21C25AED}"/>
              </a:ext>
            </a:extLst>
          </p:cNvPr>
          <p:cNvCxnSpPr>
            <a:cxnSpLocks/>
          </p:cNvCxnSpPr>
          <p:nvPr/>
        </p:nvCxnSpPr>
        <p:spPr>
          <a:xfrm>
            <a:off x="22487114" y="28502153"/>
            <a:ext cx="0" cy="1821153"/>
          </a:xfrm>
          <a:prstGeom prst="line">
            <a:avLst/>
          </a:prstGeom>
          <a:ln w="47625">
            <a:solidFill>
              <a:srgbClr val="0142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A301449-6591-A9F3-827B-2D6E2595B28C}"/>
              </a:ext>
            </a:extLst>
          </p:cNvPr>
          <p:cNvCxnSpPr>
            <a:cxnSpLocks/>
          </p:cNvCxnSpPr>
          <p:nvPr/>
        </p:nvCxnSpPr>
        <p:spPr>
          <a:xfrm>
            <a:off x="12962114" y="28502153"/>
            <a:ext cx="0" cy="1821153"/>
          </a:xfrm>
          <a:prstGeom prst="line">
            <a:avLst/>
          </a:prstGeom>
          <a:ln w="47625">
            <a:solidFill>
              <a:srgbClr val="0142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85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402e78-1380-4894-ad37-5422105e40e9" xsi:nil="true"/>
    <lcf76f155ced4ddcb4097134ff3c332f xmlns="65bb3e4a-2b53-4f72-ad05-cef0eb71f9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C8BA31C9A094A8CFC2A589A472383" ma:contentTypeVersion="14" ma:contentTypeDescription="Create a new document." ma:contentTypeScope="" ma:versionID="fa0121f6bf87944d2aa8d063055a2161">
  <xsd:schema xmlns:xsd="http://www.w3.org/2001/XMLSchema" xmlns:xs="http://www.w3.org/2001/XMLSchema" xmlns:p="http://schemas.microsoft.com/office/2006/metadata/properties" xmlns:ns2="65bb3e4a-2b53-4f72-ad05-cef0eb71f9be" xmlns:ns3="ff402e78-1380-4894-ad37-5422105e40e9" targetNamespace="http://schemas.microsoft.com/office/2006/metadata/properties" ma:root="true" ma:fieldsID="54da52be64783687506884f20f5a7e6c" ns2:_="" ns3:_="">
    <xsd:import namespace="65bb3e4a-2b53-4f72-ad05-cef0eb71f9be"/>
    <xsd:import namespace="ff402e78-1380-4894-ad37-5422105e4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b3e4a-2b53-4f72-ad05-cef0eb71f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02e78-1380-4894-ad37-5422105e40e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360894f-db41-4766-b05e-f371e9943a83}" ma:internalName="TaxCatchAll" ma:showField="CatchAllData" ma:web="ff402e78-1380-4894-ad37-5422105e40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D74C21-1A08-47B8-A399-6BCB347A6B53}">
  <ds:schemaRefs>
    <ds:schemaRef ds:uri="http://schemas.microsoft.com/office/2006/metadata/properties"/>
    <ds:schemaRef ds:uri="http://schemas.microsoft.com/office/infopath/2007/PartnerControls"/>
    <ds:schemaRef ds:uri="ff402e78-1380-4894-ad37-5422105e40e9"/>
    <ds:schemaRef ds:uri="65bb3e4a-2b53-4f72-ad05-cef0eb71f9be"/>
  </ds:schemaRefs>
</ds:datastoreItem>
</file>

<file path=customXml/itemProps2.xml><?xml version="1.0" encoding="utf-8"?>
<ds:datastoreItem xmlns:ds="http://schemas.openxmlformats.org/officeDocument/2006/customXml" ds:itemID="{F5C9D899-4105-4A5F-974E-A6CE607875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D91B9-C83B-4CBF-84E5-F4536364B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bb3e4a-2b53-4f72-ad05-cef0eb71f9be"/>
    <ds:schemaRef ds:uri="ff402e78-1380-4894-ad37-5422105e4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5044</TotalTime>
  <Words>337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Jost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Jemes</dc:creator>
  <cp:lastModifiedBy>Eleni Tsiokos-Tsimpidas</cp:lastModifiedBy>
  <cp:revision>39</cp:revision>
  <dcterms:created xsi:type="dcterms:W3CDTF">2020-08-28T12:01:50Z</dcterms:created>
  <dcterms:modified xsi:type="dcterms:W3CDTF">2024-06-05T15:25:27Z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Tema de Office:3</vt:lpwstr>
  </property>
  <property fmtid="{D5CDD505-2E9C-101B-9397-08002B2CF9AE}" pid="3" name="ClassificationContentMarkingHeaderText">
    <vt:lpwstr>Internal use</vt:lpwstr>
  </property>
  <property fmtid="{D5CDD505-2E9C-101B-9397-08002B2CF9AE}" pid="4" name="ContentTypeId">
    <vt:lpwstr>0x010100F75C8BA31C9A094A8CFC2A589A472383</vt:lpwstr>
  </property>
</Properties>
</file>